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340" r:id="rId3"/>
    <p:sldId id="283" r:id="rId4"/>
    <p:sldId id="289" r:id="rId5"/>
    <p:sldId id="347" r:id="rId6"/>
    <p:sldId id="344" r:id="rId7"/>
    <p:sldId id="348" r:id="rId8"/>
    <p:sldId id="345" r:id="rId9"/>
    <p:sldId id="349" r:id="rId10"/>
    <p:sldId id="350" r:id="rId11"/>
    <p:sldId id="357" r:id="rId12"/>
    <p:sldId id="351" r:id="rId13"/>
    <p:sldId id="352" r:id="rId14"/>
    <p:sldId id="346" r:id="rId15"/>
    <p:sldId id="353" r:id="rId16"/>
    <p:sldId id="354" r:id="rId17"/>
    <p:sldId id="355" r:id="rId18"/>
    <p:sldId id="356" r:id="rId19"/>
    <p:sldId id="336" r:id="rId20"/>
    <p:sldId id="335" r:id="rId2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CEDE"/>
    <a:srgbClr val="8CDFD6"/>
    <a:srgbClr val="FFD4D4"/>
    <a:srgbClr val="272727"/>
    <a:srgbClr val="6DC0D5"/>
    <a:srgbClr val="AD7A99"/>
    <a:srgbClr val="5A716A"/>
    <a:srgbClr val="FF9FE5"/>
    <a:srgbClr val="2B50AA"/>
    <a:srgbClr val="FF85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75" d="100"/>
          <a:sy n="75" d="100"/>
        </p:scale>
        <p:origin x="36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9" d="100"/>
        <a:sy n="5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D27174-371E-433C-85F5-36C118DDA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F4C522C-8453-4465-995B-C160F11429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2A1741-9930-4F6A-9C49-79BAF99E7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1CFAC5-7523-404F-8C90-3039956C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976DDD-76E9-4D7D-91D7-1515D495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09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72C0A7-6812-4BBB-A5B5-D6B46082D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08D1DB2-EF0B-4DB2-AE0C-D600FEABF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DDF331-5FF1-44EB-BB1F-BF4209F95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409F6A-6AAD-4678-B6F2-A94AE14F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EEA7AE1-16D2-4B22-977E-1EFDB6254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903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C08FD49-83CA-4EAA-AFCD-C37EAC61B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071B0FD-2D5D-43CC-A28A-04D9948B9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2A8E93-FA75-4307-AD7C-E68F84CA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A8A7B5-1622-4DDD-9894-1969A3CE9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619D6F-42D6-456F-A750-483469ED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34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26CF39-EF44-4193-9DC5-41DA72605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2C310A-CDFB-4AE3-A2D5-265CD6420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C022038-240F-4191-8388-AB3788B81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4BB37E-A835-4997-B482-D44EFFC3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6585FD-5541-4E58-A000-A7BD9BAC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2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E69DC3-F279-47FF-8174-5B996D8C0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34017A0-E9CF-40A6-AEB8-F4F9FE413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4E00B6-3979-44A0-8419-F34D9CF99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1260623-555C-4CE7-A907-E9FCD5B3A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122F6D-C21C-4CBD-B4F6-E6F2F8FE3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383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23D616-9164-4917-BCBE-06CBF3FCC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EC4642-2FE5-4D1A-AD25-BF79AACD8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C17765D-A8D2-480F-8501-63790FC40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80EC11B-F98B-46F8-A13A-2608E8756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7ADDE50-D609-479B-B521-6D3E994DE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E29D8D-1834-4607-9020-151A167D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435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8C1F05-3931-4BEF-A6CD-BF5852F8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52C097C-0CA8-4F0A-A39E-3561972A0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D9AFAB1-08A5-475E-901B-6A34CBFF6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811166A-DCC2-421E-92E1-B3A0B15BF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D31887E-510C-4A0C-AF4B-69972F6E9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F15C199-8A00-4106-AE72-6E4C10093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2398816-8629-459E-B1EF-F1B61B99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70C4963-1884-4C0F-B5BC-371BD9F0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1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AF84C9-E840-4FF4-B420-2DD448B5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9366FE7-ADE5-475E-8C79-13F73A13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E81DE1D-0C07-46C9-A515-0A0094FAB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FB8DA87-653C-4675-93F3-16EBEEE84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03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D1EBC75-0F7D-4901-958D-630AB24BE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F16B8F4-0EF2-454A-8335-47CAF03F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7C52BA-CFA2-44C8-9EE7-5C6FE747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621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C33943-73EF-4425-914E-132B70A80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397349-74FE-4A22-919D-B462C233A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74740CF-0B34-4D25-96A2-8FFE43BAD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AEEE2D6-50D3-4058-8884-E4B051A6C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C629AF1-1B58-4D59-AC86-35B8ED6ED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8B66F47-1059-4B9D-AB71-C30D7626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28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834F46-D32C-4EBA-B7C8-016C49CFD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9696603-F5BC-4377-98EF-3610C9F52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59ED4BE-E73D-43BF-B40B-037371ECE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8344C99-8564-40A8-BA8D-961ED21B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275B856-6774-413D-AF49-5CC891364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898647D-ECD8-4ACD-94FC-1D7C8DA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23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71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B0D1D32-E270-47A2-9600-A7A5437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3FA3114-1418-4D3B-A521-32DCA152F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31365D-E492-453B-8489-09D6588C46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0EDA2-BCCD-47C8-97F0-89B05A62EC33}" type="datetimeFigureOut">
              <a:rPr lang="zh-TW" altLang="en-US" smtClean="0"/>
              <a:t>2021/7/27/Tuesday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EF51D2E-BE14-4F08-A517-B8056DBE0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E2FA2D6-180D-428F-8263-96676C2AA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48282-F7BC-49E0-8CC0-F87A9FB99B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632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ultralytics/yolov5/wiki/Train-Custom-Data" TargetMode="External"/><Relationship Id="rId2" Type="http://schemas.openxmlformats.org/officeDocument/2006/relationships/hyperlink" Target="https://github.com/tzutalin/labelIm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ownloads/release/python-388/" TargetMode="External"/><Relationship Id="rId2" Type="http://schemas.openxmlformats.org/officeDocument/2006/relationships/hyperlink" Target="https://pytorch.org/get-started/locally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github.com/tzutalin/labelIm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330B9C-9C5F-4BD6-8190-77EB8ACBA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2718"/>
            <a:ext cx="9144000" cy="2387600"/>
          </a:xfrm>
        </p:spPr>
        <p:txBody>
          <a:bodyPr/>
          <a:lstStyle/>
          <a:p>
            <a:r>
              <a:rPr lang="en-US" altLang="zh-TW" dirty="0">
                <a:solidFill>
                  <a:srgbClr val="FFD4D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</a:t>
            </a:r>
            <a:r>
              <a:rPr lang="zh-TW" altLang="en-US" dirty="0">
                <a:solidFill>
                  <a:srgbClr val="FFD4D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暑期課程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9FB245-B859-4446-A954-C8C0E0123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585" y="3841494"/>
            <a:ext cx="11209564" cy="1655762"/>
          </a:xfrm>
        </p:spPr>
        <p:txBody>
          <a:bodyPr>
            <a:normAutofit fontScale="85000" lnSpcReduction="20000"/>
          </a:bodyPr>
          <a:lstStyle/>
          <a:p>
            <a:endParaRPr lang="en-US" altLang="zh-TW" sz="4400" dirty="0">
              <a:solidFill>
                <a:srgbClr val="FFD4D4"/>
              </a:solidFill>
              <a:latin typeface="Hack" panose="020B0609030202020204" pitchFamily="49" charset="0"/>
              <a:ea typeface="Hack" panose="020B0609030202020204" pitchFamily="49" charset="0"/>
              <a:cs typeface="Hack" panose="020B0609030202020204" pitchFamily="49" charset="0"/>
            </a:endParaRPr>
          </a:p>
          <a:p>
            <a:r>
              <a:rPr lang="zh-TW" altLang="en-US" sz="4400" dirty="0">
                <a:solidFill>
                  <a:srgbClr val="FFD4D4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 </a:t>
            </a:r>
            <a:r>
              <a:rPr lang="zh-TW" altLang="en-US" sz="4400" dirty="0">
                <a:solidFill>
                  <a:srgbClr val="FFD4D4"/>
                </a:solidFill>
                <a:latin typeface="Hack" panose="020B0609030202020204" pitchFamily="49" charset="0"/>
                <a:ea typeface="微軟正黑體" panose="020B0604030504040204" pitchFamily="34" charset="-120"/>
                <a:cs typeface="Hack" panose="020B0609030202020204" pitchFamily="49" charset="0"/>
              </a:rPr>
              <a:t> </a:t>
            </a:r>
            <a:endParaRPr lang="en-US" altLang="zh-TW" sz="4400" dirty="0">
              <a:solidFill>
                <a:srgbClr val="FFD4D4"/>
              </a:solidFill>
              <a:latin typeface="Hack" panose="020B0609030202020204" pitchFamily="49" charset="0"/>
              <a:ea typeface="微軟正黑體" panose="020B0604030504040204" pitchFamily="34" charset="-120"/>
              <a:cs typeface="Hack" panose="020B0609030202020204" pitchFamily="49" charset="0"/>
            </a:endParaRPr>
          </a:p>
          <a:p>
            <a:r>
              <a:rPr lang="en-US" altLang="zh-TW" sz="4400" dirty="0">
                <a:solidFill>
                  <a:srgbClr val="FFD4D4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YOLOv5  </a:t>
            </a:r>
            <a:r>
              <a:rPr lang="zh-TW" altLang="en-US" sz="4400" dirty="0">
                <a:solidFill>
                  <a:srgbClr val="FFD4D4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自己訓練模型</a:t>
            </a:r>
            <a:endParaRPr lang="zh-TW" altLang="en-US" sz="4400" dirty="0">
              <a:solidFill>
                <a:srgbClr val="FFD4D4"/>
              </a:solidFill>
              <a:latin typeface="Hack" panose="020B0609030202020204" pitchFamily="49" charset="0"/>
              <a:ea typeface="微軟正黑體" panose="020B0604030504040204" pitchFamily="34" charset="-120"/>
              <a:cs typeface="Hack" panose="020B0609030202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68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>
            <a:extLst>
              <a:ext uri="{FF2B5EF4-FFF2-40B4-BE49-F238E27FC236}">
                <a16:creationId xmlns:a16="http://schemas.microsoft.com/office/drawing/2014/main" id="{35A8C4DE-26CE-4E49-A4FE-1DFCF0A794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165ECC-6F02-47A9-AC0A-32474FE9B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62" y="251535"/>
            <a:ext cx="11515898" cy="6111097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4000" dirty="0">
                <a:solidFill>
                  <a:srgbClr val="FF0000"/>
                </a:solidFill>
                <a:latin typeface="Hack" panose="020B0609030202020204" pitchFamily="49" charset="0"/>
              </a:rPr>
              <a:t>Installation</a:t>
            </a: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在</a:t>
            </a:r>
            <a:r>
              <a:rPr lang="en-US" altLang="zh-TW" sz="2800" dirty="0" err="1">
                <a:solidFill>
                  <a:srgbClr val="8CDFD6"/>
                </a:solidFill>
                <a:latin typeface="Hack" panose="020B0609030202020204" pitchFamily="49" charset="0"/>
              </a:rPr>
              <a:t>pycharm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 </a:t>
            </a: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中安裝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pyqt5 </a:t>
            </a: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與 </a:t>
            </a:r>
            <a:r>
              <a:rPr lang="en-US" altLang="zh-TW" sz="2800" dirty="0" err="1">
                <a:solidFill>
                  <a:srgbClr val="8CDFD6"/>
                </a:solidFill>
                <a:latin typeface="Hack" panose="020B0609030202020204" pitchFamily="49" charset="0"/>
              </a:rPr>
              <a:t>lxml</a:t>
            </a: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接著到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terminal</a:t>
            </a: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下，切到</a:t>
            </a:r>
            <a:r>
              <a:rPr lang="en-US" altLang="zh-TW" sz="2800" dirty="0" err="1">
                <a:solidFill>
                  <a:srgbClr val="8CDFD6"/>
                </a:solidFill>
                <a:latin typeface="Hack" panose="020B0609030202020204" pitchFamily="49" charset="0"/>
              </a:rPr>
              <a:t>labelimg</a:t>
            </a: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目錄下</a:t>
            </a: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然後打入：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pyrcc5 -o libs/resources.py </a:t>
            </a:r>
            <a:r>
              <a:rPr lang="en-US" altLang="zh-TW" sz="2800" dirty="0" err="1">
                <a:solidFill>
                  <a:srgbClr val="8CDFD6"/>
                </a:solidFill>
                <a:latin typeface="Hack" panose="020B0609030202020204" pitchFamily="49" charset="0"/>
              </a:rPr>
              <a:t>resources.qrc</a:t>
            </a: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接著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…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3BCF8870-A2CC-4CF0-9241-70B81461F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007" y="2870331"/>
            <a:ext cx="4414168" cy="11173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9355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1165ECC-6F02-47A9-AC0A-32474FE9B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51" y="146479"/>
            <a:ext cx="11515898" cy="2602444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找到 </a:t>
            </a:r>
            <a:r>
              <a:rPr lang="en-US" altLang="zh-TW" sz="2800" dirty="0" err="1">
                <a:solidFill>
                  <a:srgbClr val="8CDFD6"/>
                </a:solidFill>
                <a:latin typeface="Hack" panose="020B0609030202020204" pitchFamily="49" charset="0"/>
              </a:rPr>
              <a:t>yolococo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/</a:t>
            </a:r>
            <a:r>
              <a:rPr lang="en-US" altLang="zh-TW" sz="2800" dirty="0" err="1">
                <a:solidFill>
                  <a:srgbClr val="8CDFD6"/>
                </a:solidFill>
                <a:latin typeface="Hack" panose="020B0609030202020204" pitchFamily="49" charset="0"/>
              </a:rPr>
              <a:t>labelimg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/data </a:t>
            </a: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下有一個檔案叫做</a:t>
            </a: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predefines_classes.txt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裡面內容修改成你訂的類別</a:t>
            </a: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再執行：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python labelImg.py</a:t>
            </a: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  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(mac</a:t>
            </a: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</a:rPr>
              <a:t>可能要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python3)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5B0881C-691F-4ECC-BCEF-84EE1CFAB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795" y="2896068"/>
            <a:ext cx="8440530" cy="370049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11413F8B-951F-42D9-9452-30AC8B752F33}"/>
              </a:ext>
            </a:extLst>
          </p:cNvPr>
          <p:cNvSpPr/>
          <p:nvPr/>
        </p:nvSpPr>
        <p:spPr>
          <a:xfrm>
            <a:off x="6001407" y="3627120"/>
            <a:ext cx="2490951" cy="12496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99A641D-63E7-49E9-979A-89D3DF807EAA}"/>
              </a:ext>
            </a:extLst>
          </p:cNvPr>
          <p:cNvSpPr/>
          <p:nvPr/>
        </p:nvSpPr>
        <p:spPr>
          <a:xfrm>
            <a:off x="2590800" y="5612524"/>
            <a:ext cx="2490951" cy="2890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238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45C7356A-190E-4A0F-B208-0F6D89215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11" y="128127"/>
            <a:ext cx="10621857" cy="66017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32FA318-8BEE-4431-A40B-26D206AB538D}"/>
              </a:ext>
            </a:extLst>
          </p:cNvPr>
          <p:cNvSpPr/>
          <p:nvPr/>
        </p:nvSpPr>
        <p:spPr>
          <a:xfrm>
            <a:off x="853440" y="5501640"/>
            <a:ext cx="944880" cy="8153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箭號: 向下 2">
            <a:extLst>
              <a:ext uri="{FF2B5EF4-FFF2-40B4-BE49-F238E27FC236}">
                <a16:creationId xmlns:a16="http://schemas.microsoft.com/office/drawing/2014/main" id="{EAB4BB74-202F-4628-AA49-64472DDA78EA}"/>
              </a:ext>
            </a:extLst>
          </p:cNvPr>
          <p:cNvSpPr/>
          <p:nvPr/>
        </p:nvSpPr>
        <p:spPr>
          <a:xfrm rot="18409132">
            <a:off x="274320" y="4625340"/>
            <a:ext cx="495300" cy="9906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8D32F8-37E6-48A0-988F-174CB2A42B67}"/>
              </a:ext>
            </a:extLst>
          </p:cNvPr>
          <p:cNvSpPr txBox="1"/>
          <p:nvPr/>
        </p:nvSpPr>
        <p:spPr>
          <a:xfrm>
            <a:off x="1478279" y="5088747"/>
            <a:ext cx="193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1.</a:t>
            </a:r>
            <a:r>
              <a:rPr lang="zh-TW" altLang="en-US" dirty="0">
                <a:solidFill>
                  <a:srgbClr val="FF0000"/>
                </a:solidFill>
              </a:rPr>
              <a:t> 要選擇</a:t>
            </a:r>
            <a:r>
              <a:rPr lang="en-US" altLang="zh-TW" dirty="0">
                <a:solidFill>
                  <a:srgbClr val="FF0000"/>
                </a:solidFill>
              </a:rPr>
              <a:t>yolo</a:t>
            </a:r>
            <a:r>
              <a:rPr lang="zh-TW" altLang="en-US" dirty="0">
                <a:solidFill>
                  <a:srgbClr val="FF0000"/>
                </a:solidFill>
              </a:rPr>
              <a:t>格式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20C66D41-60BA-4EFC-AF15-BCA3906EA53E}"/>
              </a:ext>
            </a:extLst>
          </p:cNvPr>
          <p:cNvSpPr txBox="1"/>
          <p:nvPr/>
        </p:nvSpPr>
        <p:spPr>
          <a:xfrm>
            <a:off x="1478280" y="1111107"/>
            <a:ext cx="3628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2.</a:t>
            </a:r>
            <a:r>
              <a:rPr lang="zh-TW" altLang="en-US" dirty="0">
                <a:solidFill>
                  <a:srgbClr val="FF0000"/>
                </a:solidFill>
              </a:rPr>
              <a:t> 設定開啟相片目錄為 </a:t>
            </a:r>
            <a:r>
              <a:rPr lang="en-US" altLang="zh-TW" dirty="0">
                <a:solidFill>
                  <a:srgbClr val="FF0000"/>
                </a:solidFill>
              </a:rPr>
              <a:t>data\images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A232A20-32C8-4575-BFB6-3D54DF5BC10B}"/>
              </a:ext>
            </a:extLst>
          </p:cNvPr>
          <p:cNvSpPr txBox="1"/>
          <p:nvPr/>
        </p:nvSpPr>
        <p:spPr>
          <a:xfrm>
            <a:off x="1478279" y="1987187"/>
            <a:ext cx="352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3.</a:t>
            </a:r>
            <a:r>
              <a:rPr lang="zh-TW" altLang="en-US" dirty="0">
                <a:solidFill>
                  <a:srgbClr val="FF0000"/>
                </a:solidFill>
              </a:rPr>
              <a:t> 設定標籤存放目錄為 </a:t>
            </a:r>
            <a:r>
              <a:rPr lang="en-US" altLang="zh-TW" dirty="0">
                <a:solidFill>
                  <a:srgbClr val="FF0000"/>
                </a:solidFill>
              </a:rPr>
              <a:t>data\labels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907F66B-F3EA-43DA-9072-B2044CD31493}"/>
              </a:ext>
            </a:extLst>
          </p:cNvPr>
          <p:cNvSpPr/>
          <p:nvPr/>
        </p:nvSpPr>
        <p:spPr>
          <a:xfrm>
            <a:off x="876106" y="1268883"/>
            <a:ext cx="685889" cy="6965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7745ECA-A784-4CD2-99C1-4AE0CC52B182}"/>
              </a:ext>
            </a:extLst>
          </p:cNvPr>
          <p:cNvSpPr/>
          <p:nvPr/>
        </p:nvSpPr>
        <p:spPr>
          <a:xfrm>
            <a:off x="809363" y="2066777"/>
            <a:ext cx="944880" cy="6965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654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/>
      <p:bldP spid="8" grpId="0"/>
      <p:bldP spid="9" grpId="0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4CDC3FC6-E116-4C98-877F-3BADFB2C1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508" y="64997"/>
            <a:ext cx="10631384" cy="675416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32FA318-8BEE-4431-A40B-26D206AB538D}"/>
              </a:ext>
            </a:extLst>
          </p:cNvPr>
          <p:cNvSpPr/>
          <p:nvPr/>
        </p:nvSpPr>
        <p:spPr>
          <a:xfrm>
            <a:off x="716279" y="38835"/>
            <a:ext cx="4390173" cy="3040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箭號: 向下 2">
            <a:extLst>
              <a:ext uri="{FF2B5EF4-FFF2-40B4-BE49-F238E27FC236}">
                <a16:creationId xmlns:a16="http://schemas.microsoft.com/office/drawing/2014/main" id="{EAB4BB74-202F-4628-AA49-64472DDA78EA}"/>
              </a:ext>
            </a:extLst>
          </p:cNvPr>
          <p:cNvSpPr/>
          <p:nvPr/>
        </p:nvSpPr>
        <p:spPr>
          <a:xfrm rot="2335655">
            <a:off x="8084819" y="4524866"/>
            <a:ext cx="495300" cy="9906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8D32F8-37E6-48A0-988F-174CB2A42B67}"/>
              </a:ext>
            </a:extLst>
          </p:cNvPr>
          <p:cNvSpPr txBox="1"/>
          <p:nvPr/>
        </p:nvSpPr>
        <p:spPr>
          <a:xfrm>
            <a:off x="8602980" y="428803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這裡就會出現相片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20C66D41-60BA-4EFC-AF15-BCA3906EA53E}"/>
              </a:ext>
            </a:extLst>
          </p:cNvPr>
          <p:cNvSpPr txBox="1"/>
          <p:nvPr/>
        </p:nvSpPr>
        <p:spPr>
          <a:xfrm>
            <a:off x="2141220" y="47864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上面也會顯示路徑與檔名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A232A20-32C8-4575-BFB6-3D54DF5BC10B}"/>
              </a:ext>
            </a:extLst>
          </p:cNvPr>
          <p:cNvSpPr txBox="1"/>
          <p:nvPr/>
        </p:nvSpPr>
        <p:spPr>
          <a:xfrm>
            <a:off x="2834639" y="5191756"/>
            <a:ext cx="24929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操作的四個重要按鍵：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A: </a:t>
            </a:r>
            <a:r>
              <a:rPr lang="zh-TW" altLang="en-US" dirty="0">
                <a:solidFill>
                  <a:srgbClr val="FF0000"/>
                </a:solidFill>
              </a:rPr>
              <a:t>上一張相片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D:</a:t>
            </a:r>
            <a:r>
              <a:rPr lang="zh-TW" altLang="en-US" dirty="0">
                <a:solidFill>
                  <a:srgbClr val="FF0000"/>
                </a:solidFill>
              </a:rPr>
              <a:t> 下一張相片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W:</a:t>
            </a:r>
            <a:r>
              <a:rPr lang="zh-TW" altLang="en-US" dirty="0">
                <a:solidFill>
                  <a:srgbClr val="FF0000"/>
                </a:solidFill>
              </a:rPr>
              <a:t> 出現</a:t>
            </a:r>
            <a:r>
              <a:rPr lang="en-US" altLang="zh-TW" dirty="0">
                <a:solidFill>
                  <a:srgbClr val="FF0000"/>
                </a:solidFill>
              </a:rPr>
              <a:t>+</a:t>
            </a:r>
            <a:r>
              <a:rPr lang="zh-TW" altLang="en-US" dirty="0">
                <a:solidFill>
                  <a:srgbClr val="FF0000"/>
                </a:solidFill>
              </a:rPr>
              <a:t>開始拉框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 err="1">
                <a:solidFill>
                  <a:srgbClr val="FF0000"/>
                </a:solidFill>
              </a:rPr>
              <a:t>Ctrl+S</a:t>
            </a:r>
            <a:r>
              <a:rPr lang="en-US" altLang="zh-TW" dirty="0">
                <a:solidFill>
                  <a:srgbClr val="FF0000"/>
                </a:solidFill>
              </a:rPr>
              <a:t>:</a:t>
            </a:r>
            <a:r>
              <a:rPr lang="zh-TW" altLang="en-US" dirty="0">
                <a:solidFill>
                  <a:srgbClr val="FF0000"/>
                </a:solidFill>
              </a:rPr>
              <a:t> 將拉框存檔</a:t>
            </a:r>
          </a:p>
        </p:txBody>
      </p:sp>
    </p:spTree>
    <p:extLst>
      <p:ext uri="{BB962C8B-B14F-4D97-AF65-F5344CB8AC3E}">
        <p14:creationId xmlns:p14="http://schemas.microsoft.com/office/powerpoint/2010/main" val="420995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55D6DC-975C-4C6A-887C-48C770607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083" y="1237672"/>
            <a:ext cx="11043834" cy="2791887"/>
          </a:xfrm>
        </p:spPr>
        <p:txBody>
          <a:bodyPr>
            <a:normAutofit/>
          </a:bodyPr>
          <a:lstStyle/>
          <a:p>
            <a:r>
              <a:rPr lang="en-US" altLang="zh-TW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4. </a:t>
            </a:r>
            <a:r>
              <a:rPr lang="zh-TW" altLang="en-US" sz="480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開始訓練</a:t>
            </a:r>
            <a:endParaRPr lang="zh-TW" altLang="en-US" sz="4800" dirty="0">
              <a:solidFill>
                <a:srgbClr val="8CDFD6"/>
              </a:solidFill>
              <a:latin typeface="Hack" panose="020B0609030202020204" pitchFamily="49" charset="0"/>
              <a:ea typeface="Hack" panose="020B0609030202020204" pitchFamily="49" charset="0"/>
              <a:cs typeface="Hack" panose="020B0609030202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82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2840C2-4956-4833-81C1-0F81E19C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43" y="342874"/>
            <a:ext cx="11643360" cy="541046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200" dirty="0">
                <a:solidFill>
                  <a:srgbClr val="8CDFD6"/>
                </a:solidFill>
                <a:latin typeface="Hack" panose="020B0609030202020204" pitchFamily="49" charset="0"/>
                <a:hlinkClick r:id="rId2"/>
              </a:rPr>
              <a:t>網址：</a:t>
            </a:r>
            <a:r>
              <a:rPr lang="en-US" altLang="zh-TW" sz="2200" dirty="0">
                <a:solidFill>
                  <a:srgbClr val="8CDFD6"/>
                </a:solidFill>
                <a:latin typeface="Hack" panose="020B0609030202020204" pitchFamily="49" charset="0"/>
                <a:hlinkClick r:id="rId3"/>
              </a:rPr>
              <a:t>https://github.com/ultralytics/yolov5/wiki/Train-Custom-Data</a:t>
            </a:r>
            <a:endParaRPr lang="en-US" altLang="zh-TW" sz="2200" dirty="0">
              <a:solidFill>
                <a:srgbClr val="8CDFD6"/>
              </a:solidFill>
              <a:latin typeface="Hack" panose="020B0609030202020204" pitchFamily="49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BBC6F84-546C-45DF-980B-119525BB5F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6646" y="1185227"/>
            <a:ext cx="8578708" cy="532989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9638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>
            <a:extLst>
              <a:ext uri="{FF2B5EF4-FFF2-40B4-BE49-F238E27FC236}">
                <a16:creationId xmlns:a16="http://schemas.microsoft.com/office/drawing/2014/main" id="{35A8C4DE-26CE-4E49-A4FE-1DFCF0A794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165ECC-6F02-47A9-AC0A-32474FE9B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535" y="2805051"/>
            <a:ext cx="7484918" cy="3249736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path: ../data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train: images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 err="1">
                <a:solidFill>
                  <a:srgbClr val="8CDFD6"/>
                </a:solidFill>
                <a:latin typeface="Hack" panose="020B0609030202020204" pitchFamily="49" charset="0"/>
              </a:rPr>
              <a:t>val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: images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 err="1">
                <a:solidFill>
                  <a:srgbClr val="8CDFD6"/>
                </a:solidFill>
                <a:latin typeface="Hack" panose="020B0609030202020204" pitchFamily="49" charset="0"/>
              </a:rPr>
              <a:t>nc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: 2 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names: ['</a:t>
            </a:r>
            <a:r>
              <a:rPr lang="en-US" altLang="zh-TW" sz="2800" dirty="0" err="1">
                <a:solidFill>
                  <a:srgbClr val="8CDFD6"/>
                </a:solidFill>
                <a:latin typeface="Hack" panose="020B0609030202020204" pitchFamily="49" charset="0"/>
              </a:rPr>
              <a:t>nomask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</a:rPr>
              <a:t>', ‘mask',]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15EAFC7-5C4E-4DB8-AA5B-9E408D09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62" y="692628"/>
            <a:ext cx="10300138" cy="1505156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Hack" panose="020B0609030202020204" pitchFamily="49" charset="0"/>
              </a:rPr>
              <a:t>依照規範，我們建立 </a:t>
            </a:r>
            <a:r>
              <a:rPr lang="en-US" altLang="zh-TW" sz="4000" dirty="0" err="1">
                <a:solidFill>
                  <a:srgbClr val="FF0000"/>
                </a:solidFill>
                <a:latin typeface="Hack" panose="020B0609030202020204" pitchFamily="49" charset="0"/>
              </a:rPr>
              <a:t>dataset.yaml</a:t>
            </a:r>
            <a:r>
              <a:rPr lang="zh-TW" altLang="en-US" sz="4000" dirty="0">
                <a:solidFill>
                  <a:srgbClr val="FF0000"/>
                </a:solidFill>
                <a:latin typeface="Hack" panose="020B0609030202020204" pitchFamily="49" charset="0"/>
              </a:rPr>
              <a:t>如下：</a:t>
            </a:r>
            <a:endParaRPr lang="en-US" altLang="zh-TW" sz="4000" dirty="0">
              <a:solidFill>
                <a:srgbClr val="FF0000"/>
              </a:solidFill>
              <a:latin typeface="Hack" panose="020B0609030202020204" pitchFamily="49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400" dirty="0">
                <a:solidFill>
                  <a:srgbClr val="B2CEDE"/>
                </a:solidFill>
                <a:latin typeface="Hack" panose="020B0609030202020204" pitchFamily="49" charset="0"/>
              </a:rPr>
              <a:t>就放在</a:t>
            </a:r>
            <a:r>
              <a:rPr lang="en-US" altLang="zh-TW" sz="2400" dirty="0">
                <a:solidFill>
                  <a:srgbClr val="B2CEDE"/>
                </a:solidFill>
                <a:latin typeface="Hack" panose="020B0609030202020204" pitchFamily="49" charset="0"/>
              </a:rPr>
              <a:t>yolov5</a:t>
            </a:r>
            <a:r>
              <a:rPr lang="zh-TW" altLang="en-US" sz="2400" dirty="0">
                <a:solidFill>
                  <a:srgbClr val="B2CEDE"/>
                </a:solidFill>
                <a:latin typeface="Hack" panose="020B0609030202020204" pitchFamily="49" charset="0"/>
              </a:rPr>
              <a:t>目錄即可</a:t>
            </a:r>
            <a:endParaRPr lang="en-US" altLang="zh-TW" sz="4000" dirty="0">
              <a:solidFill>
                <a:srgbClr val="B2CEDE"/>
              </a:solidFill>
              <a:latin typeface="Hack" panose="020B0609030202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4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2840C2-4956-4833-81C1-0F81E19C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1243" y="501114"/>
            <a:ext cx="4696377" cy="826573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Hack" panose="020B0609030202020204" pitchFamily="49" charset="0"/>
              </a:rPr>
              <a:t>剛剛已經完成了</a:t>
            </a:r>
            <a:endParaRPr lang="en-US" altLang="zh-TW" sz="3600" dirty="0">
              <a:solidFill>
                <a:srgbClr val="FF0000"/>
              </a:solidFill>
              <a:latin typeface="Hack" panose="020B0609030202020204" pitchFamily="49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6D075289-2294-4BD9-B329-174B030E7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047" y="1484688"/>
            <a:ext cx="8230073" cy="445891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3495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>
            <a:extLst>
              <a:ext uri="{FF2B5EF4-FFF2-40B4-BE49-F238E27FC236}">
                <a16:creationId xmlns:a16="http://schemas.microsoft.com/office/drawing/2014/main" id="{35A8C4DE-26CE-4E49-A4FE-1DFCF0A794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165ECC-6F02-47A9-AC0A-32474FE9B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55" y="923529"/>
            <a:ext cx="11998036" cy="3189206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FF0000"/>
                </a:solidFill>
                <a:latin typeface="Hack" panose="020B0609030202020204" pitchFamily="49" charset="0"/>
              </a:rPr>
              <a:t>打入指令：</a:t>
            </a:r>
            <a:endParaRPr lang="en-US" altLang="zh-TW" sz="2800" dirty="0">
              <a:solidFill>
                <a:srgbClr val="FF0000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python train.py --</a:t>
            </a:r>
            <a:r>
              <a:rPr lang="en-US" altLang="zh-TW" sz="1600" dirty="0" err="1">
                <a:solidFill>
                  <a:srgbClr val="8CDFD6"/>
                </a:solidFill>
                <a:latin typeface="Hack" panose="020B0609030202020204" pitchFamily="49" charset="0"/>
              </a:rPr>
              <a:t>img</a:t>
            </a: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 320 --batch 16 --epochs 5 --data </a:t>
            </a:r>
            <a:r>
              <a:rPr lang="en-US" altLang="zh-TW" sz="1600" dirty="0" err="1">
                <a:solidFill>
                  <a:srgbClr val="8CDFD6"/>
                </a:solidFill>
                <a:latin typeface="Hack" panose="020B0609030202020204" pitchFamily="49" charset="0"/>
              </a:rPr>
              <a:t>dataset.yaml</a:t>
            </a: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 --weights yolov5s.pt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TW" sz="16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TW" sz="16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1600" dirty="0">
                <a:solidFill>
                  <a:srgbClr val="8CDFD6"/>
                </a:solidFill>
                <a:latin typeface="Hack" panose="020B0609030202020204" pitchFamily="49" charset="0"/>
              </a:rPr>
              <a:t>看看是否有錯誤，沒有的話就可以將</a:t>
            </a: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--epochs 5 </a:t>
            </a:r>
            <a:r>
              <a:rPr lang="zh-TW" altLang="en-US" sz="1600" dirty="0">
                <a:solidFill>
                  <a:srgbClr val="8CDFD6"/>
                </a:solidFill>
                <a:latin typeface="Hack" panose="020B0609030202020204" pitchFamily="49" charset="0"/>
              </a:rPr>
              <a:t>改為 </a:t>
            </a: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500</a:t>
            </a:r>
            <a:r>
              <a:rPr lang="zh-TW" altLang="en-US" sz="1600" dirty="0">
                <a:solidFill>
                  <a:srgbClr val="8CDFD6"/>
                </a:solidFill>
                <a:latin typeface="Hack" panose="020B0609030202020204" pitchFamily="49" charset="0"/>
              </a:rPr>
              <a:t> 來作完整訓練 </a:t>
            </a: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(</a:t>
            </a:r>
            <a:r>
              <a:rPr lang="zh-TW" altLang="en-US" sz="1600" dirty="0">
                <a:solidFill>
                  <a:srgbClr val="8CDFD6"/>
                </a:solidFill>
                <a:latin typeface="Hack" panose="020B0609030202020204" pitchFamily="49" charset="0"/>
              </a:rPr>
              <a:t>也可將</a:t>
            </a: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--</a:t>
            </a:r>
            <a:r>
              <a:rPr lang="en-US" altLang="zh-TW" sz="1600" dirty="0" err="1">
                <a:solidFill>
                  <a:srgbClr val="8CDFD6"/>
                </a:solidFill>
                <a:latin typeface="Hack" panose="020B0609030202020204" pitchFamily="49" charset="0"/>
              </a:rPr>
              <a:t>img</a:t>
            </a: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 640 </a:t>
            </a:r>
            <a:r>
              <a:rPr lang="zh-TW" altLang="en-US" sz="1600" dirty="0">
                <a:solidFill>
                  <a:srgbClr val="8CDFD6"/>
                </a:solidFill>
                <a:latin typeface="Hack" panose="020B0609030202020204" pitchFamily="49" charset="0"/>
              </a:rPr>
              <a:t>改為</a:t>
            </a: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320</a:t>
            </a:r>
            <a:r>
              <a:rPr lang="zh-TW" altLang="en-US" sz="1600" dirty="0">
                <a:solidFill>
                  <a:srgbClr val="8CDFD6"/>
                </a:solidFill>
                <a:latin typeface="Hack" panose="020B0609030202020204" pitchFamily="49" charset="0"/>
              </a:rPr>
              <a:t>速度較快</a:t>
            </a:r>
            <a:r>
              <a:rPr lang="en-US" altLang="zh-TW" sz="1600" dirty="0">
                <a:solidFill>
                  <a:srgbClr val="8CDFD6"/>
                </a:solidFill>
                <a:latin typeface="Hack" panose="020B0609030202020204" pitchFamily="49" charset="0"/>
              </a:rPr>
              <a:t>)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TW" sz="1600" dirty="0">
              <a:solidFill>
                <a:srgbClr val="8CDFD6"/>
              </a:solidFill>
              <a:latin typeface="Hack" panose="020B0609030202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A6F247DE-6F9A-47F2-948B-FF643BFEE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62" y="383452"/>
            <a:ext cx="11069595" cy="5801535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DB2D128E-7059-4E7E-B97F-E31CE816379A}"/>
              </a:ext>
            </a:extLst>
          </p:cNvPr>
          <p:cNvSpPr/>
          <p:nvPr/>
        </p:nvSpPr>
        <p:spPr>
          <a:xfrm>
            <a:off x="1389468" y="3178854"/>
            <a:ext cx="1648022" cy="55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B772606-FD16-4E8F-8D6A-1854B53C4848}"/>
              </a:ext>
            </a:extLst>
          </p:cNvPr>
          <p:cNvSpPr/>
          <p:nvPr/>
        </p:nvSpPr>
        <p:spPr>
          <a:xfrm>
            <a:off x="1389468" y="5801185"/>
            <a:ext cx="1648022" cy="2527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CB9B13C-9CD4-43B9-93F0-420DCD3CD6E5}"/>
              </a:ext>
            </a:extLst>
          </p:cNvPr>
          <p:cNvSpPr txBox="1"/>
          <p:nvPr/>
        </p:nvSpPr>
        <p:spPr>
          <a:xfrm>
            <a:off x="3037490" y="555824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打開這個看結果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A64BDB8-9952-4C32-B061-99FE75F1BE57}"/>
              </a:ext>
            </a:extLst>
          </p:cNvPr>
          <p:cNvSpPr/>
          <p:nvPr/>
        </p:nvSpPr>
        <p:spPr>
          <a:xfrm>
            <a:off x="10583917" y="4713364"/>
            <a:ext cx="803040" cy="2790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4546437-D94C-4DB2-B61E-8353853F197C}"/>
              </a:ext>
            </a:extLst>
          </p:cNvPr>
          <p:cNvSpPr txBox="1"/>
          <p:nvPr/>
        </p:nvSpPr>
        <p:spPr>
          <a:xfrm>
            <a:off x="9914701" y="504692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模型的精確度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FC4D465-C475-462A-A8ED-E9FED52B9714}"/>
              </a:ext>
            </a:extLst>
          </p:cNvPr>
          <p:cNvSpPr txBox="1"/>
          <p:nvPr/>
        </p:nvSpPr>
        <p:spPr>
          <a:xfrm>
            <a:off x="1837501" y="2532523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這兩個檔案是</a:t>
            </a:r>
            <a:endParaRPr lang="en-US" altLang="zh-TW" dirty="0">
              <a:solidFill>
                <a:srgbClr val="FF0000"/>
              </a:solidFill>
            </a:endParaRPr>
          </a:p>
          <a:p>
            <a:pPr algn="ctr"/>
            <a:r>
              <a:rPr lang="zh-TW" altLang="en-US" dirty="0">
                <a:solidFill>
                  <a:srgbClr val="FF0000"/>
                </a:solidFill>
              </a:rPr>
              <a:t>我們的到的結果</a:t>
            </a:r>
          </a:p>
        </p:txBody>
      </p:sp>
    </p:spTree>
    <p:extLst>
      <p:ext uri="{BB962C8B-B14F-4D97-AF65-F5344CB8AC3E}">
        <p14:creationId xmlns:p14="http://schemas.microsoft.com/office/powerpoint/2010/main" val="188353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486C417B-43AF-4128-9AB0-19B3432B4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521" y="736817"/>
            <a:ext cx="7684763" cy="2554545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 dirty="0">
              <a:solidFill>
                <a:schemeClr val="bg1"/>
              </a:solidFill>
              <a:latin typeface="Hack" panose="020B0609030202020204" pitchFamily="49" charset="0"/>
              <a:hlinkClick r:id="rId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000" dirty="0">
                <a:solidFill>
                  <a:srgbClr val="FF0000"/>
                </a:solidFill>
                <a:latin typeface="Hack" panose="020B0609030202020204" pitchFamily="49" charset="0"/>
              </a:rPr>
              <a:t>MAC</a:t>
            </a:r>
            <a:r>
              <a:rPr lang="zh-TW" altLang="en-US" sz="4000" dirty="0">
                <a:solidFill>
                  <a:schemeClr val="bg1"/>
                </a:solidFill>
                <a:latin typeface="Hack" panose="020B0609030202020204" pitchFamily="49" charset="0"/>
              </a:rPr>
              <a:t>系統必須要裝 </a:t>
            </a:r>
            <a:r>
              <a:rPr lang="en-US" altLang="zh-TW" sz="4000" dirty="0">
                <a:solidFill>
                  <a:srgbClr val="FF0000"/>
                </a:solidFill>
                <a:latin typeface="Hack" panose="020B0609030202020204" pitchFamily="49" charset="0"/>
              </a:rPr>
              <a:t>Python 3.8</a:t>
            </a:r>
            <a:r>
              <a:rPr lang="zh-TW" altLang="en-US" sz="4000" dirty="0">
                <a:solidFill>
                  <a:schemeClr val="bg1"/>
                </a:solidFill>
                <a:latin typeface="Hack" panose="020B0609030202020204" pitchFamily="49" charset="0"/>
              </a:rPr>
              <a:t>以上才能跑訓練模式</a:t>
            </a:r>
            <a:endParaRPr lang="en-US" altLang="zh-TW" sz="4000" dirty="0">
              <a:solidFill>
                <a:schemeClr val="bg1"/>
              </a:solidFill>
              <a:latin typeface="Hack" panose="020B0609030202020204" pitchFamily="49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4000" dirty="0">
              <a:solidFill>
                <a:schemeClr val="bg1"/>
              </a:solidFill>
              <a:latin typeface="Hack" panose="020B0609030202020204" pitchFamily="49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37CD07C-870B-4CAC-A66D-4EB8DC3E9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09" y="4217391"/>
            <a:ext cx="11526981" cy="1384995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chemeClr val="bg1"/>
                </a:solidFill>
                <a:latin typeface="+mj-ea"/>
                <a:ea typeface="+mj-ea"/>
              </a:rPr>
              <a:t>如果之前還沒安裝，請到 </a:t>
            </a:r>
            <a:r>
              <a:rPr lang="en-US" altLang="zh-TW" sz="2800" dirty="0">
                <a:solidFill>
                  <a:schemeClr val="bg1"/>
                </a:solidFill>
                <a:latin typeface="+mj-ea"/>
                <a:ea typeface="+mj-ea"/>
              </a:rPr>
              <a:t>python.org </a:t>
            </a:r>
            <a:r>
              <a:rPr lang="zh-TW" altLang="en-US" sz="2800" dirty="0">
                <a:solidFill>
                  <a:schemeClr val="bg1"/>
                </a:solidFill>
                <a:latin typeface="+mj-ea"/>
                <a:ea typeface="+mj-ea"/>
              </a:rPr>
              <a:t>下載</a:t>
            </a:r>
            <a:r>
              <a:rPr lang="en-US" altLang="zh-TW" sz="2800" dirty="0">
                <a:solidFill>
                  <a:schemeClr val="bg1"/>
                </a:solidFill>
                <a:latin typeface="+mj-ea"/>
                <a:ea typeface="+mj-ea"/>
              </a:rPr>
              <a:t>mac</a:t>
            </a:r>
            <a:r>
              <a:rPr lang="zh-TW" altLang="en-US" sz="2800" dirty="0">
                <a:solidFill>
                  <a:schemeClr val="bg1"/>
                </a:solidFill>
                <a:latin typeface="+mj-ea"/>
                <a:ea typeface="+mj-ea"/>
              </a:rPr>
              <a:t>版安裝程式</a:t>
            </a:r>
            <a:endParaRPr lang="en-US" altLang="zh-TW" sz="2800" dirty="0">
              <a:solidFill>
                <a:schemeClr val="bg1"/>
              </a:solidFill>
              <a:latin typeface="+mj-ea"/>
              <a:ea typeface="+mj-ea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2800" dirty="0">
              <a:solidFill>
                <a:schemeClr val="bg1"/>
              </a:solidFill>
              <a:latin typeface="+mj-ea"/>
              <a:ea typeface="+mj-ea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chemeClr val="bg1"/>
                </a:solidFill>
                <a:latin typeface="+mj-ea"/>
                <a:ea typeface="+mj-ea"/>
                <a:hlinkClick r:id="rId3"/>
              </a:rPr>
              <a:t>https://www.python.org/downloads/release/python-388/</a:t>
            </a:r>
            <a:endParaRPr lang="en-US" altLang="zh-TW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1646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199CCF91-08D2-4D9E-912A-6C79B1601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17" y="612844"/>
            <a:ext cx="11277601" cy="5632311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import 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numpy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as np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import cv2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model = 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torch.hub.load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('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ultralytics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/yolov5', 'custom', path='yolov5/runs/train/</a:t>
            </a:r>
            <a:r>
              <a:rPr lang="en-US" altLang="zh-TW" dirty="0">
                <a:solidFill>
                  <a:srgbClr val="FF0000"/>
                </a:solidFill>
                <a:latin typeface="Hack" panose="020B0609030202020204" pitchFamily="49" charset="0"/>
              </a:rPr>
              <a:t>exp2/weights/best.</a:t>
            </a:r>
            <a:r>
              <a:rPr lang="en-US" altLang="zh-TW" dirty="0" err="1">
                <a:solidFill>
                  <a:srgbClr val="FF0000"/>
                </a:solidFill>
                <a:latin typeface="Hack" panose="020B0609030202020204" pitchFamily="49" charset="0"/>
              </a:rPr>
              <a:t>pt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',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force_reload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=True)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cap = cv2.VideoCapture(0)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while 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cap.isOpened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():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success, frame = 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cap.read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()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if not success: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  print("Ignoring empty camera frame.")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  continue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frame = cv2.resize(frame,(800,480))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results = model(frame)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# print(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np.array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(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results.render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()).shape)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cv2.imshow('YOLO COCO 01', 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np.squeeze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(</a:t>
            </a: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results.render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()))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if cv2.waitKey(1) &amp; 0xFF == 27: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        break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 err="1">
                <a:solidFill>
                  <a:srgbClr val="8CDFD6"/>
                </a:solidFill>
                <a:latin typeface="Hack" panose="020B0609030202020204" pitchFamily="49" charset="0"/>
              </a:rPr>
              <a:t>cap.release</a:t>
            </a: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()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8CDFD6"/>
                </a:solidFill>
                <a:latin typeface="Hack" panose="020B0609030202020204" pitchFamily="49" charset="0"/>
              </a:rPr>
              <a:t>cv2.destroyAllWindows()</a:t>
            </a:r>
          </a:p>
        </p:txBody>
      </p:sp>
    </p:spTree>
    <p:extLst>
      <p:ext uri="{BB962C8B-B14F-4D97-AF65-F5344CB8AC3E}">
        <p14:creationId xmlns:p14="http://schemas.microsoft.com/office/powerpoint/2010/main" val="312858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4">
            <a:extLst>
              <a:ext uri="{FF2B5EF4-FFF2-40B4-BE49-F238E27FC236}">
                <a16:creationId xmlns:a16="http://schemas.microsoft.com/office/drawing/2014/main" id="{A693E4F9-CA2F-40D8-9E84-FADD8FBE4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192" y="2081400"/>
            <a:ext cx="1903034" cy="1427276"/>
          </a:xfrm>
          <a:prstGeom prst="rect">
            <a:avLst/>
          </a:prstGeom>
          <a:solidFill>
            <a:srgbClr val="AD7A99">
              <a:alpha val="42000"/>
            </a:srgbClr>
          </a:solidFill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C0EFA6FD-0F71-4252-8A68-BD0F999D1E3C}"/>
              </a:ext>
            </a:extLst>
          </p:cNvPr>
          <p:cNvSpPr/>
          <p:nvPr/>
        </p:nvSpPr>
        <p:spPr>
          <a:xfrm>
            <a:off x="915174" y="69398"/>
            <a:ext cx="59136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>
                <a:solidFill>
                  <a:srgbClr val="FFD4D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今天 課程內容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C10486D-40F0-445C-8B06-E85AFD8D7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447" y="871293"/>
            <a:ext cx="9979105" cy="5634171"/>
          </a:xfrm>
          <a:prstGeom prst="rect">
            <a:avLst/>
          </a:prstGeom>
          <a:solidFill>
            <a:srgbClr val="B2CEDE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zh-TW" altLang="en-US" sz="3200" dirty="0">
                <a:solidFill>
                  <a:srgbClr val="2B50AA"/>
                </a:solidFill>
                <a:latin typeface="微軟正黑體" panose="020B0604030504040204" pitchFamily="34" charset="-120"/>
              </a:rPr>
              <a:t>準備</a:t>
            </a:r>
            <a:endParaRPr lang="en-US" altLang="zh-TW" sz="3200" dirty="0">
              <a:solidFill>
                <a:srgbClr val="2B50AA"/>
              </a:solidFill>
              <a:latin typeface="微軟正黑體" panose="020B0604030504040204" pitchFamily="34" charset="-120"/>
            </a:endParaRPr>
          </a:p>
          <a:p>
            <a:pPr marL="971550" lvl="1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把之前</a:t>
            </a:r>
            <a:r>
              <a:rPr lang="en-US" altLang="zh-TW" sz="2800" dirty="0" err="1">
                <a:solidFill>
                  <a:srgbClr val="2B50AA"/>
                </a:solidFill>
                <a:latin typeface="微軟正黑體" panose="020B0604030504040204" pitchFamily="34" charset="-120"/>
              </a:rPr>
              <a:t>opencv</a:t>
            </a: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建立的</a:t>
            </a:r>
            <a:r>
              <a:rPr lang="en-US" altLang="zh-TW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takepic.py</a:t>
            </a: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抓到</a:t>
            </a:r>
            <a:r>
              <a:rPr lang="en-US" altLang="zh-TW" sz="2800" dirty="0" err="1">
                <a:solidFill>
                  <a:srgbClr val="2B50AA"/>
                </a:solidFill>
                <a:latin typeface="微軟正黑體" panose="020B0604030504040204" pitchFamily="34" charset="-120"/>
              </a:rPr>
              <a:t>yolococo</a:t>
            </a: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目錄</a:t>
            </a:r>
            <a:endParaRPr lang="en-US" altLang="zh-TW" sz="2800" dirty="0">
              <a:solidFill>
                <a:srgbClr val="2B50AA"/>
              </a:solidFill>
              <a:latin typeface="微軟正黑體" panose="020B0604030504040204" pitchFamily="34" charset="-120"/>
            </a:endParaRPr>
          </a:p>
          <a:p>
            <a:pPr marL="971550" lvl="1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確定</a:t>
            </a:r>
            <a:r>
              <a:rPr lang="en-US" altLang="zh-TW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 data</a:t>
            </a: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目錄，以及其下的</a:t>
            </a:r>
            <a:r>
              <a:rPr lang="en-US" altLang="zh-TW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images, labels</a:t>
            </a: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兩個空目錄 </a:t>
            </a:r>
            <a:endParaRPr lang="en-US" altLang="zh-TW" sz="2800" dirty="0">
              <a:solidFill>
                <a:srgbClr val="2B50AA"/>
              </a:solidFill>
              <a:latin typeface="微軟正黑體" panose="020B0604030504040204" pitchFamily="34" charset="-12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zh-TW" altLang="en-US" sz="3200" dirty="0">
                <a:solidFill>
                  <a:srgbClr val="2B50AA"/>
                </a:solidFill>
                <a:latin typeface="微軟正黑體" panose="020B0604030504040204" pitchFamily="34" charset="-120"/>
              </a:rPr>
              <a:t>拍照</a:t>
            </a:r>
            <a:endParaRPr lang="en-US" altLang="zh-TW" sz="3200" dirty="0">
              <a:solidFill>
                <a:srgbClr val="2B50AA"/>
              </a:solidFill>
              <a:latin typeface="微軟正黑體" panose="020B0604030504040204" pitchFamily="34" charset="-120"/>
            </a:endParaRPr>
          </a:p>
          <a:p>
            <a:pPr marL="971550" lvl="1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選擇兩種類別，例如沒戴口罩與有戴口罩，各拍</a:t>
            </a:r>
            <a:r>
              <a:rPr lang="en-US" altLang="zh-TW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20</a:t>
            </a: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張</a:t>
            </a:r>
            <a:endParaRPr lang="en-US" altLang="zh-TW" sz="2800" dirty="0">
              <a:solidFill>
                <a:srgbClr val="2B50AA"/>
              </a:solidFill>
              <a:latin typeface="微軟正黑體" panose="020B0604030504040204" pitchFamily="34" charset="-12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zh-TW" altLang="en-US" sz="3200" dirty="0">
                <a:solidFill>
                  <a:srgbClr val="2B50AA"/>
                </a:solidFill>
                <a:latin typeface="微軟正黑體" panose="020B0604030504040204" pitchFamily="34" charset="-120"/>
              </a:rPr>
              <a:t>貼上標籤</a:t>
            </a:r>
            <a:endParaRPr lang="en-US" altLang="zh-TW" sz="3200" dirty="0">
              <a:solidFill>
                <a:srgbClr val="2B50AA"/>
              </a:solidFill>
              <a:latin typeface="微軟正黑體" panose="020B0604030504040204" pitchFamily="34" charset="-120"/>
            </a:endParaRPr>
          </a:p>
          <a:p>
            <a:pPr marL="971550" lvl="1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安裝</a:t>
            </a:r>
            <a:r>
              <a:rPr lang="en-US" altLang="zh-TW" sz="2800" dirty="0" err="1">
                <a:solidFill>
                  <a:srgbClr val="2B50AA"/>
                </a:solidFill>
                <a:latin typeface="微軟正黑體" panose="020B0604030504040204" pitchFamily="34" charset="-120"/>
              </a:rPr>
              <a:t>labelimg</a:t>
            </a:r>
            <a:r>
              <a:rPr lang="zh-TW" altLang="en-US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程式並將標籤存到</a:t>
            </a:r>
            <a:r>
              <a:rPr lang="en-US" altLang="zh-TW" sz="2800" dirty="0">
                <a:solidFill>
                  <a:srgbClr val="2B50AA"/>
                </a:solidFill>
                <a:latin typeface="微軟正黑體" panose="020B0604030504040204" pitchFamily="34" charset="-120"/>
              </a:rPr>
              <a:t>labels</a:t>
            </a: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zh-TW" altLang="en-US" sz="3200" dirty="0">
                <a:solidFill>
                  <a:srgbClr val="2B50AA"/>
                </a:solidFill>
                <a:latin typeface="微軟正黑體" panose="020B0604030504040204" pitchFamily="34" charset="-120"/>
              </a:rPr>
              <a:t>開始訓練</a:t>
            </a:r>
            <a:endParaRPr lang="en-US" altLang="zh-TW" sz="3200" dirty="0">
              <a:solidFill>
                <a:srgbClr val="2B50AA"/>
              </a:solidFill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326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55D6DC-975C-4C6A-887C-48C770607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083" y="865714"/>
            <a:ext cx="11043834" cy="4047713"/>
          </a:xfrm>
        </p:spPr>
        <p:txBody>
          <a:bodyPr>
            <a:normAutofit/>
          </a:bodyPr>
          <a:lstStyle/>
          <a:p>
            <a:r>
              <a:rPr lang="en-US" altLang="zh-TW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1. </a:t>
            </a:r>
            <a:r>
              <a:rPr lang="zh-TW" altLang="en-US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準備</a:t>
            </a:r>
            <a:br>
              <a:rPr lang="zh-TW" altLang="en-US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br>
              <a:rPr lang="en-US" altLang="zh-TW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r>
              <a:rPr lang="zh-TW" altLang="en-US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把之前</a:t>
            </a:r>
            <a:r>
              <a:rPr lang="en-US" altLang="zh-TW" sz="3200" dirty="0" err="1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opencv</a:t>
            </a:r>
            <a:r>
              <a:rPr lang="zh-TW" altLang="en-US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建立的</a:t>
            </a:r>
            <a:r>
              <a:rPr lang="en-US" altLang="zh-TW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takepic.py</a:t>
            </a:r>
            <a:r>
              <a:rPr lang="zh-TW" altLang="en-US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抓到</a:t>
            </a:r>
            <a:r>
              <a:rPr lang="en-US" altLang="zh-TW" sz="3200" dirty="0" err="1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yolococo</a:t>
            </a:r>
            <a:r>
              <a:rPr lang="zh-TW" altLang="en-US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目錄</a:t>
            </a:r>
            <a:br>
              <a:rPr lang="en-US" altLang="zh-TW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br>
              <a:rPr lang="zh-TW" altLang="en-US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r>
              <a:rPr lang="zh-TW" altLang="en-US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確定 </a:t>
            </a:r>
            <a:r>
              <a:rPr lang="en-US" altLang="zh-TW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data</a:t>
            </a:r>
            <a:r>
              <a:rPr lang="zh-TW" altLang="en-US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目錄，以及其下的</a:t>
            </a:r>
            <a:r>
              <a:rPr lang="en-US" altLang="zh-TW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images, labels</a:t>
            </a:r>
            <a:r>
              <a:rPr lang="zh-TW" altLang="en-US" sz="32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兩個空目錄</a:t>
            </a:r>
            <a:endParaRPr lang="zh-TW" alt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4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>
            <a:extLst>
              <a:ext uri="{FF2B5EF4-FFF2-40B4-BE49-F238E27FC236}">
                <a16:creationId xmlns:a16="http://schemas.microsoft.com/office/drawing/2014/main" id="{35A8C4DE-26CE-4E49-A4FE-1DFCF0A794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8B31A41E-83AE-492E-866F-AA2FF1521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F3F2939-F658-4504-9F2C-F9FF3FE49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934" y="339202"/>
            <a:ext cx="10861108" cy="617959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2B01E72A-8D11-4B99-9641-7CF65A62CE27}"/>
              </a:ext>
            </a:extLst>
          </p:cNvPr>
          <p:cNvSpPr/>
          <p:nvPr/>
        </p:nvSpPr>
        <p:spPr>
          <a:xfrm>
            <a:off x="1264920" y="1493520"/>
            <a:ext cx="2103120" cy="8435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B44026D-3D2A-42FA-9545-ABF4C43E30BE}"/>
              </a:ext>
            </a:extLst>
          </p:cNvPr>
          <p:cNvSpPr/>
          <p:nvPr/>
        </p:nvSpPr>
        <p:spPr>
          <a:xfrm>
            <a:off x="1386840" y="5178107"/>
            <a:ext cx="1981200" cy="3435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500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55D6DC-975C-4C6A-887C-48C770607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083" y="1594134"/>
            <a:ext cx="11043834" cy="4047713"/>
          </a:xfrm>
        </p:spPr>
        <p:txBody>
          <a:bodyPr>
            <a:normAutofit/>
          </a:bodyPr>
          <a:lstStyle/>
          <a:p>
            <a:r>
              <a:rPr lang="en-US" altLang="zh-TW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2.</a:t>
            </a:r>
            <a:r>
              <a:rPr lang="zh-TW" altLang="en-US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拍照</a:t>
            </a:r>
            <a:br>
              <a:rPr lang="en-US" altLang="zh-TW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br>
              <a:rPr lang="zh-TW" altLang="en-US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r>
              <a:rPr lang="zh-TW" altLang="en-US" sz="40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選擇兩種類別，例如沒戴口罩與有戴口罩，</a:t>
            </a:r>
            <a:br>
              <a:rPr lang="en-US" altLang="zh-TW" sz="40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r>
              <a:rPr lang="zh-TW" altLang="en-US" sz="40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各拍</a:t>
            </a:r>
            <a:r>
              <a:rPr lang="en-US" altLang="zh-TW" sz="40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20</a:t>
            </a:r>
            <a:r>
              <a:rPr lang="zh-TW" altLang="en-US" sz="40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張</a:t>
            </a:r>
            <a:br>
              <a:rPr lang="zh-TW" altLang="en-US" sz="40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endParaRPr lang="zh-TW" alt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04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>
            <a:extLst>
              <a:ext uri="{FF2B5EF4-FFF2-40B4-BE49-F238E27FC236}">
                <a16:creationId xmlns:a16="http://schemas.microsoft.com/office/drawing/2014/main" id="{35A8C4DE-26CE-4E49-A4FE-1DFCF0A794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8B31A41E-83AE-492E-866F-AA2FF1521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7F217342-EAAA-43D9-9EB4-2BB749B1C198}"/>
              </a:ext>
            </a:extLst>
          </p:cNvPr>
          <p:cNvGrpSpPr/>
          <p:nvPr/>
        </p:nvGrpSpPr>
        <p:grpSpPr>
          <a:xfrm>
            <a:off x="1524000" y="469643"/>
            <a:ext cx="4448796" cy="5572638"/>
            <a:chOff x="914399" y="698818"/>
            <a:chExt cx="4448796" cy="5572638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5DBD5A75-BA4B-414D-92E5-0E424AFB3292}"/>
                </a:ext>
              </a:extLst>
            </p:cNvPr>
            <p:cNvGrpSpPr/>
            <p:nvPr/>
          </p:nvGrpSpPr>
          <p:grpSpPr>
            <a:xfrm>
              <a:off x="914399" y="698818"/>
              <a:ext cx="4448796" cy="5522987"/>
              <a:chOff x="465461" y="138880"/>
              <a:chExt cx="4448796" cy="5522987"/>
            </a:xfrm>
          </p:grpSpPr>
          <p:pic>
            <p:nvPicPr>
              <p:cNvPr id="2" name="圖片 1">
                <a:extLst>
                  <a:ext uri="{FF2B5EF4-FFF2-40B4-BE49-F238E27FC236}">
                    <a16:creationId xmlns:a16="http://schemas.microsoft.com/office/drawing/2014/main" id="{16847DF5-BEC4-4406-B4D9-8ECAE1157A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03567" y="138880"/>
                <a:ext cx="4372585" cy="2648320"/>
              </a:xfrm>
              <a:prstGeom prst="rect">
                <a:avLst/>
              </a:prstGeom>
            </p:spPr>
          </p:pic>
          <p:pic>
            <p:nvPicPr>
              <p:cNvPr id="3" name="圖片 2">
                <a:extLst>
                  <a:ext uri="{FF2B5EF4-FFF2-40B4-BE49-F238E27FC236}">
                    <a16:creationId xmlns:a16="http://schemas.microsoft.com/office/drawing/2014/main" id="{65B6AE34-F754-4FC9-AB14-8E1DE297EB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5461" y="2689652"/>
                <a:ext cx="4448796" cy="2972215"/>
              </a:xfrm>
              <a:prstGeom prst="rect">
                <a:avLst/>
              </a:prstGeom>
            </p:spPr>
          </p:pic>
        </p:grpSp>
        <p:sp>
          <p:nvSpPr>
            <p:cNvPr id="6" name="矩形: 圓角 5">
              <a:extLst>
                <a:ext uri="{FF2B5EF4-FFF2-40B4-BE49-F238E27FC236}">
                  <a16:creationId xmlns:a16="http://schemas.microsoft.com/office/drawing/2014/main" id="{D881D061-E08A-403F-A309-18C2BFA66680}"/>
                </a:ext>
              </a:extLst>
            </p:cNvPr>
            <p:cNvSpPr/>
            <p:nvPr/>
          </p:nvSpPr>
          <p:spPr>
            <a:xfrm>
              <a:off x="914399" y="698818"/>
              <a:ext cx="4448796" cy="5572638"/>
            </a:xfrm>
            <a:prstGeom prst="roundRect">
              <a:avLst>
                <a:gd name="adj" fmla="val 4041"/>
              </a:avLst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628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55D6DC-975C-4C6A-887C-48C770607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083" y="1237672"/>
            <a:ext cx="11043834" cy="4047713"/>
          </a:xfrm>
        </p:spPr>
        <p:txBody>
          <a:bodyPr>
            <a:normAutofit/>
          </a:bodyPr>
          <a:lstStyle/>
          <a:p>
            <a:r>
              <a:rPr lang="en-US" altLang="zh-TW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3. </a:t>
            </a:r>
            <a:r>
              <a:rPr lang="zh-TW" altLang="en-US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貼上標籤</a:t>
            </a:r>
            <a:br>
              <a:rPr lang="en-US" altLang="zh-TW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br>
              <a:rPr lang="zh-TW" altLang="en-US" sz="48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</a:br>
            <a:r>
              <a:rPr lang="zh-TW" altLang="en-US" sz="44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安裝</a:t>
            </a:r>
            <a:r>
              <a:rPr lang="en-US" altLang="zh-TW" sz="4400" dirty="0" err="1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labelimg</a:t>
            </a:r>
            <a:r>
              <a:rPr lang="zh-TW" altLang="en-US" sz="44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程式並將標籤存到</a:t>
            </a:r>
            <a:r>
              <a:rPr lang="en-US" altLang="zh-TW" sz="4400" dirty="0">
                <a:solidFill>
                  <a:srgbClr val="8CDFD6"/>
                </a:solidFill>
                <a:latin typeface="Hack" panose="020B0609030202020204" pitchFamily="49" charset="0"/>
                <a:ea typeface="Hack" panose="020B0609030202020204" pitchFamily="49" charset="0"/>
                <a:cs typeface="Hack" panose="020B0609030202020204" pitchFamily="49" charset="0"/>
              </a:rPr>
              <a:t>labels</a:t>
            </a:r>
            <a:endParaRPr lang="en-US" altLang="zh-TW" sz="4800" dirty="0">
              <a:solidFill>
                <a:srgbClr val="8CDFD6"/>
              </a:solidFill>
              <a:latin typeface="Hack" panose="020B0609030202020204" pitchFamily="49" charset="0"/>
              <a:ea typeface="Hack" panose="020B0609030202020204" pitchFamily="49" charset="0"/>
              <a:cs typeface="Hack" panose="020B0609030202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2840C2-4956-4833-81C1-0F81E19C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182" y="137107"/>
            <a:ext cx="9786158" cy="1310743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8CDFD6"/>
                </a:solidFill>
                <a:latin typeface="Hack" panose="020B0609030202020204" pitchFamily="49" charset="0"/>
                <a:hlinkClick r:id="rId2"/>
              </a:rPr>
              <a:t>網址： </a:t>
            </a:r>
            <a:r>
              <a:rPr lang="en-US" altLang="zh-TW" sz="2800" dirty="0">
                <a:solidFill>
                  <a:srgbClr val="8CDFD6"/>
                </a:solidFill>
                <a:latin typeface="Hack" panose="020B0609030202020204" pitchFamily="49" charset="0"/>
                <a:hlinkClick r:id="rId2"/>
              </a:rPr>
              <a:t>https://github.com/tzutalin/labelImg</a:t>
            </a: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zh-TW" sz="2800" dirty="0">
              <a:solidFill>
                <a:srgbClr val="8CDFD6"/>
              </a:solidFill>
              <a:latin typeface="Hack" panose="020B0609030202020204" pitchFamily="49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FC99BB50-962A-4774-B32A-E3495DB21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095" y="1676118"/>
            <a:ext cx="7511296" cy="42979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132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3637</TotalTime>
  <Words>625</Words>
  <Application>Microsoft Office PowerPoint</Application>
  <PresentationFormat>寬螢幕</PresentationFormat>
  <Paragraphs>84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5" baseType="lpstr">
      <vt:lpstr>微軟正黑體</vt:lpstr>
      <vt:lpstr>Arial</vt:lpstr>
      <vt:lpstr>Garamond</vt:lpstr>
      <vt:lpstr>Hack</vt:lpstr>
      <vt:lpstr>Office 佈景主題</vt:lpstr>
      <vt:lpstr>2021暑期課程</vt:lpstr>
      <vt:lpstr>PowerPoint 簡報</vt:lpstr>
      <vt:lpstr>PowerPoint 簡報</vt:lpstr>
      <vt:lpstr>1. 準備  把之前opencv建立的takepic.py抓到yolococo目錄  確定 data目錄，以及其下的images, labels兩個空目錄</vt:lpstr>
      <vt:lpstr>PowerPoint 簡報</vt:lpstr>
      <vt:lpstr>2.拍照  選擇兩種類別，例如沒戴口罩與有戴口罩， 各拍20張 </vt:lpstr>
      <vt:lpstr>PowerPoint 簡報</vt:lpstr>
      <vt:lpstr>3. 貼上標籤  安裝labelimg程式並將標籤存到labels</vt:lpstr>
      <vt:lpstr>PowerPoint 簡報</vt:lpstr>
      <vt:lpstr>PowerPoint 簡報</vt:lpstr>
      <vt:lpstr>PowerPoint 簡報</vt:lpstr>
      <vt:lpstr>PowerPoint 簡報</vt:lpstr>
      <vt:lpstr>PowerPoint 簡報</vt:lpstr>
      <vt:lpstr>4. 開始訓練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luarnpin</dc:creator>
  <cp:lastModifiedBy>Pin luarn</cp:lastModifiedBy>
  <cp:revision>128</cp:revision>
  <dcterms:created xsi:type="dcterms:W3CDTF">2021-07-02T03:55:18Z</dcterms:created>
  <dcterms:modified xsi:type="dcterms:W3CDTF">2021-07-27T09:35:13Z</dcterms:modified>
</cp:coreProperties>
</file>